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68" r:id="rId4"/>
    <p:sldId id="260" r:id="rId5"/>
    <p:sldId id="261" r:id="rId6"/>
    <p:sldId id="263" r:id="rId7"/>
    <p:sldId id="264" r:id="rId8"/>
    <p:sldId id="265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0" r:id="rId21"/>
    <p:sldId id="281" r:id="rId22"/>
    <p:sldId id="282" r:id="rId23"/>
    <p:sldId id="279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E214E714-7238-4FA2-B80D-A462060F9F28}">
          <p14:sldIdLst>
            <p14:sldId id="256"/>
            <p14:sldId id="257"/>
            <p14:sldId id="268"/>
            <p14:sldId id="260"/>
            <p14:sldId id="261"/>
            <p14:sldId id="263"/>
            <p14:sldId id="264"/>
            <p14:sldId id="265"/>
            <p14:sldId id="267"/>
            <p14:sldId id="266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80"/>
            <p14:sldId id="281"/>
            <p14:sldId id="282"/>
            <p14:sldId id="279"/>
            <p14:sldId id="283"/>
            <p14:sldId id="284"/>
            <p14:sldId id="285"/>
            <p14:sldId id="286"/>
            <p14:sldId id="287"/>
            <p14:sldId id="28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37523-B9BD-4A6D-AC63-856DDB6C7F4C}" type="datetimeFigureOut">
              <a:rPr lang="pl-PL" smtClean="0"/>
              <a:t>07.10.2021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DDE97-2830-424D-9440-39BAB9C155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864268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26132-3529-40EE-BC73-300347FCDD6B}" type="datetimeFigureOut">
              <a:rPr lang="pl-PL" smtClean="0"/>
              <a:t>07.10.2021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2457C-2334-4DAA-9778-FFD2180EC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473807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Poznań, dnia 13.10.2021</a:t>
            </a:r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Udostępnienie innowacyjnego oprogramowania do systemu szkoleń oraz platformy monitoringu środowiska</a:t>
            </a: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F31106-A516-4F7A-B9C8-E2FC2BD9C0E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20688"/>
            <a:ext cx="7525837" cy="532043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0938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28 września 1991 r. o lasach</a:t>
            </a:r>
          </a:p>
          <a:p>
            <a:endParaRPr lang="pl-PL" sz="1600" dirty="0"/>
          </a:p>
          <a:p>
            <a:pPr algn="just"/>
            <a:r>
              <a:rPr lang="pl-PL" sz="1600" dirty="0"/>
              <a:t>Art. 1. Ustawa określa: </a:t>
            </a:r>
            <a:endParaRPr lang="pl-PL" sz="1600" dirty="0" smtClean="0"/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1) zasady  zachowania,  ochrony  i  powiększania  zasobów  leśnych  oraz  zasady </a:t>
            </a:r>
            <a:r>
              <a:rPr lang="pl-PL" sz="1600" dirty="0" smtClean="0"/>
              <a:t>gospodarki </a:t>
            </a:r>
            <a:r>
              <a:rPr lang="pl-PL" sz="1600" dirty="0"/>
              <a:t>leśnej w powiązaniu z innymi elementami środowiska i z gospodarką </a:t>
            </a:r>
            <a:r>
              <a:rPr lang="pl-PL" sz="1600" dirty="0" smtClean="0"/>
              <a:t>narodową</a:t>
            </a:r>
            <a:r>
              <a:rPr lang="pl-PL" sz="1600" dirty="0"/>
              <a:t>; 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2</a:t>
            </a:r>
            <a:r>
              <a:rPr lang="pl-PL" sz="1600" dirty="0"/>
              <a:t>) zasady odpowiedzialności za naruszenie przepisów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035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21 sierpnia 1997 r. o ochronie zwierząt</a:t>
            </a:r>
          </a:p>
          <a:p>
            <a:endParaRPr lang="pl-PL" sz="1600" dirty="0"/>
          </a:p>
          <a:p>
            <a:pPr algn="just"/>
            <a:r>
              <a:rPr lang="pl-PL" sz="1600" dirty="0"/>
              <a:t>Art. 2. 1. Ustawa reguluje postępowanie ze zwierzętami kręgowymi</a:t>
            </a:r>
            <a:r>
              <a:rPr lang="pl-PL" sz="1600" dirty="0" smtClean="0"/>
              <a:t>.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 smtClean="0"/>
              <a:t>W ustawie jest mowa m.in. 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humanitarnym traktowaniu </a:t>
            </a:r>
            <a:r>
              <a:rPr lang="pl-PL" sz="1600" dirty="0" smtClean="0"/>
              <a:t>zwierząt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konieczności bezzwłocznego </a:t>
            </a:r>
            <a:r>
              <a:rPr lang="pl-PL" sz="1600" dirty="0" smtClean="0"/>
              <a:t>uśmiercenia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ogłuszaniu </a:t>
            </a:r>
            <a:r>
              <a:rPr lang="pl-PL" sz="1600" dirty="0" smtClean="0"/>
              <a:t>zwierzęcia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okrutnym </a:t>
            </a:r>
            <a:r>
              <a:rPr lang="pl-PL" sz="1600" dirty="0" smtClean="0"/>
              <a:t>traktowaniu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pielęgnacji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właściwych warunkach </a:t>
            </a:r>
            <a:r>
              <a:rPr lang="pl-PL" sz="1600" dirty="0" smtClean="0"/>
              <a:t>bytowania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zwierzętach wolno żyjących (dzikich</a:t>
            </a:r>
            <a:r>
              <a:rPr lang="pl-PL" sz="1600" dirty="0" smtClean="0"/>
              <a:t>)</a:t>
            </a:r>
            <a:endParaRPr lang="pl-PL" sz="1600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3355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20 lipca 2017 r. Prawo wodne</a:t>
            </a:r>
          </a:p>
          <a:p>
            <a:endParaRPr lang="pl-PL" sz="1600" dirty="0"/>
          </a:p>
          <a:p>
            <a:pPr algn="just"/>
            <a:r>
              <a:rPr lang="pl-PL" sz="1600" dirty="0"/>
              <a:t>Art. 1. Ustawa reguluje gospodarowanie wodami zgodnie z zasadą zrównoważonego rozwoju, w szczególności kształtowanie i ochronę zasobów wodnych, korzystanie z wód oraz zarządzanie zasobami wodnymi</a:t>
            </a:r>
            <a:r>
              <a:rPr lang="pl-PL" sz="1600" dirty="0" smtClean="0"/>
              <a:t>.</a:t>
            </a:r>
          </a:p>
          <a:p>
            <a:pPr algn="just"/>
            <a:endParaRPr lang="pl-PL" sz="1600" dirty="0"/>
          </a:p>
          <a:p>
            <a:pPr algn="just"/>
            <a:endParaRPr lang="pl-PL" sz="1600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3244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20 lipca 2017 r. Prawo wodne</a:t>
            </a:r>
          </a:p>
          <a:p>
            <a:endParaRPr lang="pl-PL" sz="1600" dirty="0"/>
          </a:p>
          <a:p>
            <a:pPr algn="just"/>
            <a:r>
              <a:rPr lang="pl-PL" sz="1600" dirty="0"/>
              <a:t>Cel ochrony wód i cele </a:t>
            </a:r>
            <a:r>
              <a:rPr lang="pl-PL" sz="1600" dirty="0" smtClean="0"/>
              <a:t>środowiskowe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Art. 50. Wody, jako integralna część środowiska oraz siedlisko dla organizmów, podlegają ochronie, niezależnie od tego, czyją stanowią własność.</a:t>
            </a:r>
          </a:p>
          <a:p>
            <a:pPr algn="just"/>
            <a:endParaRPr lang="pl-PL" sz="1600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0519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20 lipca 2017 r. Prawo wodne</a:t>
            </a:r>
          </a:p>
          <a:p>
            <a:endParaRPr lang="pl-PL" sz="1600" dirty="0"/>
          </a:p>
          <a:p>
            <a:pPr algn="just"/>
            <a:r>
              <a:rPr lang="pl-PL" sz="1600" dirty="0"/>
              <a:t>Cel ochrony wód i cele </a:t>
            </a:r>
            <a:r>
              <a:rPr lang="pl-PL" sz="1600" dirty="0" smtClean="0"/>
              <a:t>środowiskowe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 smtClean="0"/>
              <a:t>Art</a:t>
            </a:r>
            <a:r>
              <a:rPr lang="pl-PL" sz="1600" dirty="0"/>
              <a:t>. 51. 1. Celem ochrony wód jest osiągnięcie celów środowiskowych dla jednolitych części wód powierzchniowych, jednolitych części wód podziemnych oraz obszarów chronionych, a także poprawa jakości wód oraz biologicznych stosunków w środowisku wodnym i na terenach podmokłych</a:t>
            </a:r>
            <a:r>
              <a:rPr lang="pl-PL" sz="1600" dirty="0" smtClean="0"/>
              <a:t>.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2. Realizując cel, o którym mowa w ust. 1, należy zapewnić, żeby wody, w zależności od potrzeb, nadawały się do:</a:t>
            </a:r>
          </a:p>
          <a:p>
            <a:pPr algn="just"/>
            <a:r>
              <a:rPr lang="pl-PL" sz="1600" dirty="0"/>
              <a:t>1) zaopatrzenia ludności w wodę przeznaczoną do spożycia przez ludzi;</a:t>
            </a:r>
          </a:p>
          <a:p>
            <a:pPr algn="just"/>
            <a:r>
              <a:rPr lang="pl-PL" sz="1600" dirty="0"/>
              <a:t>2) uprawiania sportu, turystyki lub rekreacji;</a:t>
            </a:r>
          </a:p>
          <a:p>
            <a:pPr algn="just"/>
            <a:r>
              <a:rPr lang="pl-PL" sz="1600" dirty="0"/>
              <a:t>3) wykorzystywania do kąpieli;</a:t>
            </a:r>
          </a:p>
          <a:p>
            <a:pPr algn="just"/>
            <a:r>
              <a:rPr lang="pl-PL" sz="1600" dirty="0"/>
              <a:t>4) bytowania ryb i innych organizmów wodnych w warunkach naturalnych, umożliwiających ich migrację.</a:t>
            </a:r>
          </a:p>
          <a:p>
            <a:pPr algn="just"/>
            <a:endParaRPr lang="pl-PL" sz="1600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083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6 czerwca 1997 r. Kodeks karny </a:t>
            </a:r>
          </a:p>
          <a:p>
            <a:endParaRPr lang="pl-PL" sz="1600" dirty="0"/>
          </a:p>
          <a:p>
            <a:pPr algn="ctr"/>
            <a:r>
              <a:rPr lang="pl-PL" sz="1600" b="1" dirty="0"/>
              <a:t>Rozdział XXII </a:t>
            </a:r>
            <a:endParaRPr lang="pl-PL" sz="1600" b="1" dirty="0" smtClean="0"/>
          </a:p>
          <a:p>
            <a:pPr algn="ctr"/>
            <a:endParaRPr lang="pl-PL" sz="1600" b="1" dirty="0"/>
          </a:p>
          <a:p>
            <a:pPr algn="ctr"/>
            <a:r>
              <a:rPr lang="pl-PL" sz="1600" b="1" dirty="0"/>
              <a:t>Przestępstwa przeciwko środowisku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5281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6 czerwca 1997 r. Kodeks karny </a:t>
            </a:r>
          </a:p>
          <a:p>
            <a:endParaRPr lang="pl-PL" sz="1600" dirty="0"/>
          </a:p>
          <a:p>
            <a:pPr algn="ctr"/>
            <a:endParaRPr lang="pl-PL" sz="1600" b="1" dirty="0" smtClean="0"/>
          </a:p>
          <a:p>
            <a:pPr algn="ctr"/>
            <a:endParaRPr lang="pl-PL" sz="1600" b="1" dirty="0"/>
          </a:p>
          <a:p>
            <a:pPr algn="ctr"/>
            <a:r>
              <a:rPr lang="pl-PL" sz="1600" b="1" dirty="0" smtClean="0"/>
              <a:t>Rozdział </a:t>
            </a:r>
            <a:r>
              <a:rPr lang="pl-PL" sz="1600" b="1" dirty="0"/>
              <a:t>XXII </a:t>
            </a:r>
            <a:endParaRPr lang="pl-PL" sz="1600" b="1" dirty="0" smtClean="0"/>
          </a:p>
          <a:p>
            <a:pPr algn="ctr"/>
            <a:endParaRPr lang="pl-PL" sz="1600" b="1" dirty="0"/>
          </a:p>
          <a:p>
            <a:pPr algn="ctr"/>
            <a:r>
              <a:rPr lang="pl-PL" sz="1600" b="1" dirty="0"/>
              <a:t>Przestępstwa przeciwko środowisku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0239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ROZPORZĄDZENIE MINISTRA ŚRODOWISKA z dnia 16 grudnia 2016r. w sprawie ochrony gatunkowej zwierząt</a:t>
            </a:r>
          </a:p>
          <a:p>
            <a:pPr algn="ctr"/>
            <a:endParaRPr lang="pl-PL" sz="1600" b="1" dirty="0" smtClean="0"/>
          </a:p>
          <a:p>
            <a:pPr algn="just"/>
            <a:r>
              <a:rPr lang="pl-PL" sz="1600" dirty="0"/>
              <a:t>§ 1. Rozporządzenie określa:</a:t>
            </a:r>
          </a:p>
          <a:p>
            <a:pPr algn="just"/>
            <a:r>
              <a:rPr lang="pl-PL" sz="1600" dirty="0"/>
              <a:t>1)  gatunki zwierząt:</a:t>
            </a:r>
          </a:p>
          <a:p>
            <a:pPr algn="just"/>
            <a:r>
              <a:rPr lang="pl-PL" sz="1600" dirty="0"/>
              <a:t>a)  objętych ochroną ścisłą, z wyszczególnieniem gatunków wymagających ochrony czynnej,</a:t>
            </a:r>
          </a:p>
          <a:p>
            <a:pPr algn="just"/>
            <a:r>
              <a:rPr lang="pl-PL" sz="1600" dirty="0"/>
              <a:t>b)  objętych ochroną częściową,</a:t>
            </a:r>
          </a:p>
          <a:p>
            <a:pPr algn="just"/>
            <a:r>
              <a:rPr lang="pl-PL" sz="1600" dirty="0"/>
              <a:t>c)  objętych ochroną częściową, które mogą być pozyskiwane, oraz sposoby ich pozyskiwania,</a:t>
            </a:r>
          </a:p>
          <a:p>
            <a:pPr algn="just"/>
            <a:r>
              <a:rPr lang="pl-PL" sz="1600" dirty="0"/>
              <a:t>d)  wymagających ustalenia stref ochrony ostoi, miejsc rozrodu lub regularnego przebywania;</a:t>
            </a:r>
          </a:p>
          <a:p>
            <a:pPr algn="just"/>
            <a:r>
              <a:rPr lang="pl-PL" sz="1600" dirty="0"/>
              <a:t>2)  właściwe dla poszczególnych gatunków lub grup gatunków zwierząt zakazy i odstępstwa od zakazów;</a:t>
            </a:r>
          </a:p>
          <a:p>
            <a:pPr algn="just"/>
            <a:r>
              <a:rPr lang="pl-PL" sz="1600" dirty="0"/>
              <a:t>3)  sposoby ochrony gatunków, w tym wielkość stref ochrony.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2404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ROZPORZĄDZENIE MINISTRA ROLNICTWA I ROZWOJU WSI z dnia 12 listopada 2001 r. w sprawie połowu ryb oraz warunków chowu, hodowli i połowu innych organizmów żyjących w wodzie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§ 1. Rozporządzenie określa:</a:t>
            </a:r>
          </a:p>
          <a:p>
            <a:pPr algn="just"/>
            <a:r>
              <a:rPr lang="pl-PL" sz="1600" dirty="0"/>
              <a:t>1)  szczegółowe warunki uprawiania amatorskiego połowu ryb;</a:t>
            </a:r>
          </a:p>
          <a:p>
            <a:pPr algn="just"/>
            <a:r>
              <a:rPr lang="pl-PL" sz="1600" dirty="0"/>
              <a:t>2)  organizację społeczną uprawnioną do przeprowadzania egzaminów w zakresie ochrony i połowu ryb;</a:t>
            </a:r>
          </a:p>
          <a:p>
            <a:pPr algn="just"/>
            <a:r>
              <a:rPr lang="pl-PL" sz="1600" dirty="0"/>
              <a:t>3)  wzór karty wędkarskiej i karty łowiectwa podwodnego oraz wysokość opłaty pobieranej za ich wydanie;</a:t>
            </a:r>
          </a:p>
          <a:p>
            <a:pPr algn="just"/>
            <a:r>
              <a:rPr lang="pl-PL" sz="1600" dirty="0"/>
              <a:t>4)  szczegółowe warunki ochrony i połowu ryb, rybackie narzędzia i urządzenia połowowe, zasady ustanawiania </a:t>
            </a:r>
            <a:r>
              <a:rPr lang="pl-PL" sz="1600" dirty="0" err="1"/>
              <a:t>obwo</a:t>
            </a:r>
            <a:r>
              <a:rPr lang="pl-PL" sz="1600" dirty="0"/>
              <a:t>-</a:t>
            </a:r>
          </a:p>
          <a:p>
            <a:pPr algn="just"/>
            <a:r>
              <a:rPr lang="pl-PL" sz="1600" dirty="0" err="1"/>
              <a:t>dów</a:t>
            </a:r>
            <a:r>
              <a:rPr lang="pl-PL" sz="1600" dirty="0"/>
              <a:t> rybackich, obrębów hodowlanych i ochronnych, oznakowania obrębów i sprzętu pływającego służącego do poło-</a:t>
            </a:r>
          </a:p>
          <a:p>
            <a:pPr algn="just"/>
            <a:r>
              <a:rPr lang="pl-PL" sz="1600" dirty="0"/>
              <a:t>wu ryb oraz rejestracji tego sprzętu;</a:t>
            </a:r>
          </a:p>
          <a:p>
            <a:pPr algn="just"/>
            <a:r>
              <a:rPr lang="pl-PL" sz="1600" dirty="0"/>
              <a:t>5)  warunki chowu, hodowli i połowu innych organizmów żyjących w wodzie.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4057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REGULAMIN Amatorskiego Połowu Ryb </a:t>
            </a:r>
            <a:r>
              <a:rPr lang="pl-PL" sz="1600" b="1" u="sng" dirty="0" smtClean="0"/>
              <a:t>PZW</a:t>
            </a:r>
            <a:endParaRPr lang="pl-PL" sz="1600" dirty="0"/>
          </a:p>
          <a:p>
            <a:pPr algn="ctr"/>
            <a:endParaRPr lang="pl-PL" sz="1600" b="1" dirty="0" smtClean="0"/>
          </a:p>
          <a:p>
            <a:pPr algn="just"/>
            <a:r>
              <a:rPr lang="pl-PL" sz="1600" dirty="0" smtClean="0"/>
              <a:t>Regulamin </a:t>
            </a:r>
            <a:r>
              <a:rPr lang="pl-PL" sz="1600" dirty="0"/>
              <a:t>stanowi wyłącznie zbiór wybranych zasad wędkowania obowiązujących na wodach użytkowanych przez Polski Związek Wędkarski Okręg w Poznaniu. W sprawach nieuregulowanych </a:t>
            </a:r>
            <a:r>
              <a:rPr lang="pl-PL" sz="1600" dirty="0" smtClean="0"/>
              <a:t>mają </a:t>
            </a:r>
            <a:r>
              <a:rPr lang="pl-PL" sz="1600" dirty="0"/>
              <a:t>zastosowanie szczegółowe przepisy wynikające z aktów prawa powszechnego oraz zasad współżycia społecznego i norm etycznych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675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dirty="0" smtClean="0"/>
              <a:t>Prawne aspekty związane z zagrożeniami środowiska i funkcjonowania platformy monitoringu środowiska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sz="1600" dirty="0" smtClean="0"/>
          </a:p>
          <a:p>
            <a:endParaRPr lang="pl-PL" sz="1600" dirty="0"/>
          </a:p>
          <a:p>
            <a:r>
              <a:rPr lang="pl-PL" sz="1600" dirty="0" smtClean="0"/>
              <a:t>Prelegent: mgr. inż. Przemysław Woźniak</a:t>
            </a:r>
          </a:p>
          <a:p>
            <a:r>
              <a:rPr lang="pl-PL" sz="1600" dirty="0" smtClean="0"/>
              <a:t>Poznań, dnia 13 października 2021 r.</a:t>
            </a:r>
            <a:endParaRPr lang="pl-PL" sz="1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7689"/>
            <a:ext cx="7452320" cy="621027"/>
          </a:xfrm>
          <a:prstGeom prst="rect">
            <a:avLst/>
          </a:prstGeom>
        </p:spPr>
      </p:pic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4227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Rozporządzenie Parlamentu Europejskiego i Rady (UE) 2016/679 z </a:t>
            </a:r>
            <a:r>
              <a:rPr lang="pl-PL" dirty="0" smtClean="0"/>
              <a:t>dnia 27 </a:t>
            </a:r>
            <a:r>
              <a:rPr lang="pl-PL" dirty="0"/>
              <a:t>kwietnia 2016 r. w sprawie ochrony osób fizycznych w związku z przetwarzaniem danych osobowych i w sprawie swobodnego przepływu takich danych oraz uchylenia dyrektywy 95/46/WE (ogólne rozporządzenie o ochronie danych</a:t>
            </a:r>
            <a:r>
              <a:rPr lang="pl-PL" dirty="0" smtClean="0"/>
              <a:t>).</a:t>
            </a:r>
          </a:p>
          <a:p>
            <a:pPr algn="ctr"/>
            <a:endParaRPr lang="pl-PL" dirty="0"/>
          </a:p>
          <a:p>
            <a:pPr algn="ctr"/>
            <a:r>
              <a:rPr lang="pl-PL" sz="2800" dirty="0" smtClean="0"/>
              <a:t>R O D O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1101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u="sng" dirty="0" smtClean="0"/>
              <a:t>RODO</a:t>
            </a:r>
            <a:endParaRPr lang="pl-PL" sz="2800" b="1" u="sng" dirty="0" smtClean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Niniejsze  </a:t>
            </a:r>
            <a:r>
              <a:rPr lang="pl-PL" dirty="0"/>
              <a:t>rozporządzenie  chroni  podstawowe  prawa  i  wolności  osób  fizycznych,  w  szczególności  ich  prawo  do </a:t>
            </a:r>
            <a:r>
              <a:rPr lang="pl-PL" dirty="0" smtClean="0"/>
              <a:t>ochrony </a:t>
            </a:r>
            <a:r>
              <a:rPr lang="pl-PL" dirty="0"/>
              <a:t>danych osobowych. 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4033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u="sng" dirty="0" smtClean="0"/>
              <a:t>RODO</a:t>
            </a:r>
            <a:endParaRPr lang="pl-PL" sz="2800" b="1" u="sng" dirty="0" smtClean="0"/>
          </a:p>
          <a:p>
            <a:pPr algn="just"/>
            <a:endParaRPr lang="pl-PL" sz="1400" dirty="0" smtClean="0"/>
          </a:p>
          <a:p>
            <a:pPr algn="just"/>
            <a:r>
              <a:rPr lang="pl-PL" sz="1400" dirty="0"/>
              <a:t>Niniejsze  rozporządzenie  ma  zastosowanie  do  przetwarzania  danych  osobowych  w  sposób  całkowicie  lub </a:t>
            </a:r>
            <a:r>
              <a:rPr lang="pl-PL" sz="1400" dirty="0" smtClean="0"/>
              <a:t>częściowo  </a:t>
            </a:r>
            <a:r>
              <a:rPr lang="pl-PL" sz="1400" dirty="0"/>
              <a:t>zautomatyzowany  oraz  do  przetwarzania  w  sposób  inny  niż  zautomatyzowany  danych  osobowych </a:t>
            </a:r>
            <a:r>
              <a:rPr lang="pl-PL" sz="1400" dirty="0" smtClean="0"/>
              <a:t>stanowiących </a:t>
            </a:r>
            <a:r>
              <a:rPr lang="pl-PL" sz="1400" dirty="0"/>
              <a:t>część zbioru danych lub mających stanowić część zbioru danych. </a:t>
            </a:r>
          </a:p>
          <a:p>
            <a:pPr algn="just"/>
            <a:endParaRPr lang="pl-PL" sz="1400" dirty="0" smtClean="0"/>
          </a:p>
          <a:p>
            <a:pPr algn="just"/>
            <a:r>
              <a:rPr lang="pl-PL" sz="1400" dirty="0" smtClean="0"/>
              <a:t>Niniejsze </a:t>
            </a:r>
            <a:r>
              <a:rPr lang="pl-PL" sz="1400" dirty="0"/>
              <a:t>rozporządzenie nie ma zastosowania do przetwarzania danych osobowych: </a:t>
            </a:r>
            <a:endParaRPr lang="pl-PL" sz="1400" dirty="0" smtClean="0"/>
          </a:p>
          <a:p>
            <a:pPr algn="just"/>
            <a:r>
              <a:rPr lang="pl-PL" sz="1400" dirty="0" smtClean="0"/>
              <a:t>c</a:t>
            </a:r>
            <a:r>
              <a:rPr lang="pl-PL" sz="1400" dirty="0"/>
              <a:t>)   przez osobę fizyczną w ramach czynności o czysto osobistym lub domowym charakterze; </a:t>
            </a:r>
          </a:p>
          <a:p>
            <a:pPr algn="just"/>
            <a:r>
              <a:rPr lang="pl-PL" sz="1400" dirty="0"/>
              <a:t>d)  przez  właściwe  organy  do  celów  zapobiegania  przestępczości,  prowadzenia  postępowań  przygotowawczych, </a:t>
            </a:r>
            <a:r>
              <a:rPr lang="pl-PL" sz="1400" dirty="0" smtClean="0"/>
              <a:t>wykrywania </a:t>
            </a:r>
            <a:r>
              <a:rPr lang="pl-PL" sz="1400" dirty="0"/>
              <a:t>i ścigania czynów zabronionych lub wykonywania kar, w tym ochrony przed zagrożeniami dla </a:t>
            </a:r>
            <a:r>
              <a:rPr lang="pl-PL" sz="1400" dirty="0" smtClean="0"/>
              <a:t>bezpie­czeństwa </a:t>
            </a:r>
            <a:r>
              <a:rPr lang="pl-PL" sz="1400" dirty="0"/>
              <a:t>publicznego i zapobiegania takim zagrożeniom. 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6916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u="sng" dirty="0" smtClean="0"/>
              <a:t>Polityka </a:t>
            </a:r>
            <a:r>
              <a:rPr lang="pl-PL" b="1" u="sng" dirty="0"/>
              <a:t>ochrony danych </a:t>
            </a:r>
            <a:r>
              <a:rPr lang="pl-PL" b="1" u="sng" dirty="0" smtClean="0"/>
              <a:t>osobowych w </a:t>
            </a:r>
            <a:r>
              <a:rPr lang="pl-PL" b="1" u="sng" dirty="0"/>
              <a:t>Polskim Związku Wędkarskim Okręg w </a:t>
            </a:r>
            <a:r>
              <a:rPr lang="pl-PL" b="1" u="sng" dirty="0" smtClean="0"/>
              <a:t>Poznaniu</a:t>
            </a:r>
          </a:p>
          <a:p>
            <a:pPr algn="ctr"/>
            <a:endParaRPr lang="pl-PL" dirty="0"/>
          </a:p>
          <a:p>
            <a:pPr algn="just"/>
            <a:r>
              <a:rPr lang="pl-PL" dirty="0"/>
              <a:t>Polityka Ochrony Danych Osobowych jest dokumentem opisującym zasady ochrony danych osobowych stosowane przez Administratora / Podmiot przetwarzający z uwzględnieniem przepisów rozporządzenia Parlamentu Europejskiego i Rady (UE) 2016/679 z dnia 27 kwietnia 2016 r. w sprawie ochrony osób fizycznych w związku z przetwarzaniem danych osobowych i w sprawie swobodnego przepływu takich danych oraz uchylenia dyrektywy 95/46/WE (ogólne rozporządzenie o ochronie danych), a podstawę jego opracowania stanowi w szczególności pkt 78 Preambuły ww. rozporządzenia oraz przepis art. 24 ust. 2 wskazanego rozporządzenia.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2861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u="sng" dirty="0" smtClean="0"/>
              <a:t>Polityka </a:t>
            </a:r>
            <a:r>
              <a:rPr lang="pl-PL" b="1" u="sng" dirty="0"/>
              <a:t>ochrony danych </a:t>
            </a:r>
            <a:r>
              <a:rPr lang="pl-PL" b="1" u="sng" dirty="0" smtClean="0"/>
              <a:t>osobowych w </a:t>
            </a:r>
            <a:r>
              <a:rPr lang="pl-PL" b="1" u="sng" dirty="0"/>
              <a:t>Polskim Związku Wędkarskim Okręg w </a:t>
            </a:r>
            <a:r>
              <a:rPr lang="pl-PL" b="1" u="sng" dirty="0" smtClean="0"/>
              <a:t>Poznaniu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just"/>
            <a:r>
              <a:rPr lang="pl-PL" dirty="0"/>
              <a:t>Polityka stanowi jeden ze środków organizacyjnych, mających na celu wykazanie</a:t>
            </a:r>
            <a:r>
              <a:rPr lang="pl-PL" dirty="0" smtClean="0"/>
              <a:t>, że </a:t>
            </a:r>
            <a:r>
              <a:rPr lang="pl-PL" dirty="0"/>
              <a:t>przetwarzanie danych osobowych odbywa się zgodnie z powyższym Rozporządzeniem oraz pozostałymi przepisami dotyczącymi ochrony danych osobowych.</a:t>
            </a:r>
          </a:p>
          <a:p>
            <a:pPr algn="ctr"/>
            <a:endParaRPr lang="pl-PL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8567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u="sng" dirty="0" smtClean="0"/>
              <a:t>Polityka </a:t>
            </a:r>
            <a:r>
              <a:rPr lang="pl-PL" b="1" u="sng" dirty="0"/>
              <a:t>ochrony danych </a:t>
            </a:r>
            <a:r>
              <a:rPr lang="pl-PL" b="1" u="sng" dirty="0" smtClean="0"/>
              <a:t>osobowych w </a:t>
            </a:r>
            <a:r>
              <a:rPr lang="pl-PL" b="1" u="sng" dirty="0"/>
              <a:t>Polskim Związku Wędkarskim Okręg w </a:t>
            </a:r>
            <a:r>
              <a:rPr lang="pl-PL" b="1" u="sng" dirty="0" smtClean="0"/>
              <a:t>Poznaniu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just"/>
            <a:r>
              <a:rPr lang="pl-PL" dirty="0"/>
              <a:t>Osoby dopuszczone do przetwarzania danych osobowych zobowiązane są do zachowania tajemnicy w zakresie tych danych oraz sposobów ich zabezpieczania. Obowiązek ten istnieje również po zakończeniu swojej </a:t>
            </a:r>
            <a:r>
              <a:rPr lang="pl-PL" dirty="0" smtClean="0"/>
              <a:t>działalności.</a:t>
            </a:r>
            <a:endParaRPr lang="pl-PL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02135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u="sng" dirty="0" smtClean="0"/>
              <a:t>Polityka </a:t>
            </a:r>
            <a:r>
              <a:rPr lang="pl-PL" b="1" u="sng" dirty="0"/>
              <a:t>ochrony danych </a:t>
            </a:r>
            <a:r>
              <a:rPr lang="pl-PL" b="1" u="sng" dirty="0" smtClean="0"/>
              <a:t>osobowych w </a:t>
            </a:r>
            <a:r>
              <a:rPr lang="pl-PL" b="1" u="sng" dirty="0"/>
              <a:t>Polskim Związku Wędkarskim Okręg w </a:t>
            </a:r>
            <a:r>
              <a:rPr lang="pl-PL" b="1" u="sng" dirty="0" smtClean="0"/>
              <a:t>Poznaniu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just"/>
            <a:r>
              <a:rPr lang="pl-PL" dirty="0"/>
              <a:t>Każdy komputer powinien być zabezpieczony hasłem, do którego dostęp ma tylko użytkownik. </a:t>
            </a:r>
            <a:endParaRPr lang="pl-PL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5517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u="sng" dirty="0" smtClean="0"/>
              <a:t>Polityka </a:t>
            </a:r>
            <a:r>
              <a:rPr lang="pl-PL" b="1" u="sng" dirty="0"/>
              <a:t>ochrony danych </a:t>
            </a:r>
            <a:r>
              <a:rPr lang="pl-PL" b="1" u="sng" dirty="0" smtClean="0"/>
              <a:t>osobowych w </a:t>
            </a:r>
            <a:r>
              <a:rPr lang="pl-PL" b="1" u="sng" dirty="0"/>
              <a:t>Polskim Związku Wędkarskim Okręg w </a:t>
            </a:r>
            <a:r>
              <a:rPr lang="pl-PL" b="1" u="sng" dirty="0" smtClean="0"/>
              <a:t>Poznaniu</a:t>
            </a:r>
          </a:p>
          <a:p>
            <a:pPr algn="ctr"/>
            <a:endParaRPr lang="pl-PL" dirty="0"/>
          </a:p>
          <a:p>
            <a:pPr algn="just"/>
            <a:r>
              <a:rPr lang="pl-PL" dirty="0"/>
              <a:t>Użytkownik w czasie pracy powinien przedsięwziąć wszelkie czynności zapewniające bezpieczeństwo przetwarzania danych osobowych, a w szczególności:</a:t>
            </a:r>
          </a:p>
          <a:p>
            <a:pPr algn="just"/>
            <a:r>
              <a:rPr lang="pl-PL" dirty="0"/>
              <a:t>- ekran monitora ustawić tak, aby uniemożliwić wgląd w przetwarzane dane osób nieuprawnionych,</a:t>
            </a:r>
          </a:p>
          <a:p>
            <a:pPr algn="just"/>
            <a:r>
              <a:rPr lang="pl-PL" dirty="0"/>
              <a:t>- dopilnować, aby w pomieszczeniach gdzie przetwarzane są dane osobowe, osoby trzecie przebywały tylko w obecności osób upoważnionych,</a:t>
            </a:r>
          </a:p>
          <a:p>
            <a:pPr algn="just"/>
            <a:r>
              <a:rPr lang="pl-PL" dirty="0" smtClean="0"/>
              <a:t>- </a:t>
            </a:r>
            <a:r>
              <a:rPr lang="pl-PL" dirty="0"/>
              <a:t>stosować mechanizm automatycznej blokady dostępu do systemu informatycznego służącego do przetwarzania danych osobowych w przypadku dłuższej nieaktywności pracy użytkownika (automatyczny wygaszacz ekranu po 1 minucie).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4392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u="sng" dirty="0" smtClean="0"/>
              <a:t>Polityka </a:t>
            </a:r>
            <a:r>
              <a:rPr lang="pl-PL" b="1" u="sng" dirty="0"/>
              <a:t>ochrony danych </a:t>
            </a:r>
            <a:r>
              <a:rPr lang="pl-PL" b="1" u="sng" dirty="0" smtClean="0"/>
              <a:t>osobowych w </a:t>
            </a:r>
            <a:r>
              <a:rPr lang="pl-PL" b="1" u="sng" dirty="0"/>
              <a:t>Polskim Związku Wędkarskim Okręg w </a:t>
            </a:r>
            <a:r>
              <a:rPr lang="pl-PL" b="1" u="sng" dirty="0" smtClean="0"/>
              <a:t>Poznaniu</a:t>
            </a:r>
          </a:p>
          <a:p>
            <a:pPr algn="ctr"/>
            <a:endParaRPr lang="pl-PL" dirty="0" smtClean="0"/>
          </a:p>
          <a:p>
            <a:pPr algn="just"/>
            <a:r>
              <a:rPr lang="pl-PL" dirty="0" smtClean="0"/>
              <a:t>System </a:t>
            </a:r>
            <a:r>
              <a:rPr lang="pl-PL" dirty="0"/>
              <a:t>antywirusowy zainstalowany jest na każdym komputerze z dostępem do danych osobowych. Za zabezpieczenie antywirusowe na komputerze w kole odpowiada zarząd koła. Programy antywirusowe, winny być uaktywnione cały czas podczas pracy danego systemu, zaś wszystkie pliki otrzymywane z zewnątrz, jak również wysyłane na zewnątrz, należy sprawdzać pod katem występowania wirusów zaktualizowaną wersją programu antywirusowego. Sprawdzenie odbywa się automatycznie przez system antywirusowy lub ręcznie przez użytkowników. 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05539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324471"/>
          </a:xfrm>
        </p:spPr>
        <p:txBody>
          <a:bodyPr>
            <a:noAutofit/>
          </a:bodyPr>
          <a:lstStyle/>
          <a:p>
            <a:pPr algn="ctr"/>
            <a:r>
              <a:rPr lang="pl-PL" sz="2800" b="0" dirty="0" smtClean="0">
                <a:effectLst/>
              </a:rPr>
              <a:t>Prawne aspekty związane z zagrożeniami środowiska i funkcjonowania platformy monitoringu </a:t>
            </a:r>
            <a:r>
              <a:rPr lang="pl-PL" sz="2800" b="0" dirty="0" smtClean="0">
                <a:effectLst/>
              </a:rPr>
              <a:t>środowiska</a:t>
            </a:r>
            <a:br>
              <a:rPr lang="pl-PL" sz="2800" b="0" dirty="0" smtClean="0">
                <a:effectLst/>
              </a:rPr>
            </a:b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 smtClean="0"/>
              <a:t>DZIĘKUJĘ ZA UWAGĘ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sz="1600" dirty="0" smtClean="0"/>
          </a:p>
          <a:p>
            <a:endParaRPr lang="pl-PL" sz="1600" dirty="0"/>
          </a:p>
          <a:p>
            <a:r>
              <a:rPr lang="pl-PL" sz="1600" dirty="0" smtClean="0"/>
              <a:t>Prelegent: mgr. inż. Przemysław Woźniak</a:t>
            </a:r>
          </a:p>
          <a:p>
            <a:r>
              <a:rPr lang="pl-PL" sz="1600" dirty="0" smtClean="0"/>
              <a:t>Poznań, dnia 13 października 2021 r.</a:t>
            </a:r>
            <a:endParaRPr lang="pl-PL" sz="1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7689"/>
            <a:ext cx="7452320" cy="621027"/>
          </a:xfrm>
          <a:prstGeom prst="rect">
            <a:avLst/>
          </a:prstGeom>
        </p:spPr>
      </p:pic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79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Wybrane akty </a:t>
            </a:r>
            <a:r>
              <a:rPr lang="pl-PL" sz="1600" dirty="0" smtClean="0"/>
              <a:t>prawne dotyczące ochrony </a:t>
            </a:r>
            <a:r>
              <a:rPr lang="pl-PL" sz="1600" dirty="0" smtClean="0"/>
              <a:t>środowiska</a:t>
            </a:r>
          </a:p>
          <a:p>
            <a:pPr algn="ctr"/>
            <a:endParaRPr lang="pl-PL" sz="1600" dirty="0" smtClean="0"/>
          </a:p>
          <a:p>
            <a:r>
              <a:rPr lang="pl-PL" sz="1600" dirty="0" smtClean="0"/>
              <a:t>KONSTYTUCJA Rzeczpospolitej </a:t>
            </a:r>
            <a:r>
              <a:rPr lang="pl-PL" sz="1600" dirty="0" smtClean="0"/>
              <a:t>Polskiej</a:t>
            </a:r>
          </a:p>
          <a:p>
            <a:r>
              <a:rPr lang="pl-PL" sz="1600" dirty="0" smtClean="0"/>
              <a:t>USTAWA </a:t>
            </a:r>
            <a:r>
              <a:rPr lang="pl-PL" sz="1600" dirty="0"/>
              <a:t>z dnia 18 kwietnia 1985 r. o rybactwie śródlądowym </a:t>
            </a:r>
          </a:p>
          <a:p>
            <a:r>
              <a:rPr lang="pl-PL" sz="1600" dirty="0" smtClean="0"/>
              <a:t>USTAWA </a:t>
            </a:r>
            <a:r>
              <a:rPr lang="pl-PL" sz="1600" dirty="0"/>
              <a:t>z dnia 16 kwietnia 2004 r. o ochronie przyrody</a:t>
            </a:r>
          </a:p>
          <a:p>
            <a:r>
              <a:rPr lang="pl-PL" sz="1600" dirty="0" smtClean="0"/>
              <a:t>USTAWA </a:t>
            </a:r>
            <a:r>
              <a:rPr lang="pl-PL" sz="1600" dirty="0"/>
              <a:t>z dnia 28 września 1991 r. o lasach</a:t>
            </a:r>
          </a:p>
          <a:p>
            <a:r>
              <a:rPr lang="pl-PL" sz="1600" dirty="0" smtClean="0"/>
              <a:t>USTAWA </a:t>
            </a:r>
            <a:r>
              <a:rPr lang="pl-PL" sz="1600" dirty="0"/>
              <a:t>z dnia 21 sierpnia 1997 r. o ochronie zwierząt</a:t>
            </a:r>
          </a:p>
          <a:p>
            <a:r>
              <a:rPr lang="pl-PL" sz="1600" dirty="0" smtClean="0"/>
              <a:t>USTAWA </a:t>
            </a:r>
            <a:r>
              <a:rPr lang="pl-PL" sz="1600" dirty="0"/>
              <a:t>z dnia 20 lipca 2017 r. Prawo wodne</a:t>
            </a:r>
          </a:p>
          <a:p>
            <a:r>
              <a:rPr lang="pl-PL" sz="1600" dirty="0" smtClean="0"/>
              <a:t>USTAWA </a:t>
            </a:r>
            <a:r>
              <a:rPr lang="pl-PL" sz="1600" dirty="0"/>
              <a:t>z dnia 6 czerwca 1997 r. Kodeks karny </a:t>
            </a:r>
          </a:p>
          <a:p>
            <a:r>
              <a:rPr lang="pl-PL" sz="1600" dirty="0" smtClean="0"/>
              <a:t>ROZPORZĄDZENIE </a:t>
            </a:r>
            <a:r>
              <a:rPr lang="pl-PL" sz="1600" dirty="0"/>
              <a:t>MINISTRA ŚRODOWISKA z dnia 16 grudnia 2016r. w sprawie ochrony gatunkowej zwierząt</a:t>
            </a:r>
          </a:p>
          <a:p>
            <a:r>
              <a:rPr lang="pl-PL" sz="1600" dirty="0" smtClean="0"/>
              <a:t>ROZPORZĄDZENIE </a:t>
            </a:r>
            <a:r>
              <a:rPr lang="pl-PL" sz="1600" dirty="0"/>
              <a:t>MINISTRA ROLNICTWA I ROZWOJU WSI z dnia 12 listopada 2001 r. w sprawie połowu ryb oraz warunków chowu, hodowli i połowu innych organizmów żyjących w wodzie</a:t>
            </a:r>
          </a:p>
          <a:p>
            <a:r>
              <a:rPr lang="pl-PL" sz="1600" dirty="0" smtClean="0"/>
              <a:t>REGULAMIN </a:t>
            </a:r>
            <a:r>
              <a:rPr lang="pl-PL" sz="1600" dirty="0"/>
              <a:t>Amatorskiego Połowu Ryb PZW z dnia  20 września 2019 r. </a:t>
            </a:r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615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funkcjonowania platformy monitoringu 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Rozporządzenie Parlamentu Europejskiego i Rady (UE) 2016/679 z </a:t>
            </a:r>
            <a:r>
              <a:rPr lang="pl-PL" dirty="0" smtClean="0"/>
              <a:t>dnia 27 </a:t>
            </a:r>
            <a:r>
              <a:rPr lang="pl-PL" dirty="0"/>
              <a:t>kwietnia 2016 r. w sprawie ochrony osób fizycznych w związku z przetwarzaniem danych osobowych i w sprawie swobodnego przepływu takich danych oraz uchylenia dyrektywy 95/46/WE (ogólne rozporządzenie o ochronie danych</a:t>
            </a:r>
            <a:r>
              <a:rPr lang="pl-PL" dirty="0" smtClean="0"/>
              <a:t>).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Polityka ochrony danych </a:t>
            </a:r>
            <a:r>
              <a:rPr lang="pl-PL" dirty="0" smtClean="0"/>
              <a:t>osobowych w </a:t>
            </a:r>
            <a:r>
              <a:rPr lang="pl-PL" dirty="0"/>
              <a:t>Polskim Związku Wędkarskim Okręg w Poznaniu</a:t>
            </a:r>
            <a:endParaRPr lang="pl-PL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808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 smtClean="0"/>
              <a:t>KONSTYTUCJA Rzeczpospolitej Polskiej</a:t>
            </a:r>
          </a:p>
          <a:p>
            <a:endParaRPr lang="pl-PL" sz="1600" dirty="0"/>
          </a:p>
          <a:p>
            <a:r>
              <a:rPr lang="pl-PL" sz="1600" b="1" dirty="0" smtClean="0"/>
              <a:t>Art. 68 ust. </a:t>
            </a:r>
            <a:r>
              <a:rPr lang="pl-PL" sz="1600" b="1" dirty="0"/>
              <a:t>4 Prawo do ochrony zdrowia</a:t>
            </a:r>
            <a:endParaRPr lang="pl-PL" sz="1600" b="1" dirty="0" smtClean="0"/>
          </a:p>
          <a:p>
            <a:r>
              <a:rPr lang="pl-PL" sz="1600" dirty="0" smtClean="0"/>
              <a:t>Władze </a:t>
            </a:r>
            <a:r>
              <a:rPr lang="pl-PL" sz="1600" dirty="0"/>
              <a:t>publiczne są obowiązane do </a:t>
            </a:r>
            <a:r>
              <a:rPr lang="pl-PL" sz="1600" dirty="0" smtClean="0"/>
              <a:t>zapobiegania </a:t>
            </a:r>
            <a:r>
              <a:rPr lang="pl-PL" sz="1600" dirty="0"/>
              <a:t>negatywnym dla zdrowia skutkom degradacji środowiska</a:t>
            </a:r>
            <a:r>
              <a:rPr lang="pl-PL" sz="1600" dirty="0" smtClean="0"/>
              <a:t>.</a:t>
            </a:r>
          </a:p>
          <a:p>
            <a:r>
              <a:rPr lang="pl-PL" sz="1600" dirty="0"/>
              <a:t/>
            </a:r>
            <a:br>
              <a:rPr lang="pl-PL" sz="1600" dirty="0"/>
            </a:br>
            <a:r>
              <a:rPr lang="pl-PL" sz="1600" b="1" dirty="0" smtClean="0"/>
              <a:t>Art</a:t>
            </a:r>
            <a:r>
              <a:rPr lang="pl-PL" sz="1600" b="1" dirty="0"/>
              <a:t>. 74. Ochrona środowiska jako obowiązek władz publicznych</a:t>
            </a:r>
          </a:p>
          <a:p>
            <a:r>
              <a:rPr lang="pl-PL" sz="1600" dirty="0" smtClean="0"/>
              <a:t>1</a:t>
            </a:r>
            <a:r>
              <a:rPr lang="pl-PL" sz="1600" dirty="0"/>
              <a:t>. Władze publiczne prowadzą politykę zapewniającą bezpieczeństwo ekologiczne współczesnemu i przyszłym pokoleniom.</a:t>
            </a:r>
            <a:br>
              <a:rPr lang="pl-PL" sz="1600" dirty="0"/>
            </a:br>
            <a:r>
              <a:rPr lang="pl-PL" sz="1600" dirty="0"/>
              <a:t>2. Ochrona środowiska jest obowiązkiem władz publicznych.</a:t>
            </a:r>
            <a:br>
              <a:rPr lang="pl-PL" sz="1600" dirty="0"/>
            </a:br>
            <a:r>
              <a:rPr lang="pl-PL" sz="1600" dirty="0"/>
              <a:t>3. Każdy ma prawo do informacji o stanie i ochronie środowiska.</a:t>
            </a:r>
            <a:br>
              <a:rPr lang="pl-PL" sz="1600" dirty="0"/>
            </a:br>
            <a:r>
              <a:rPr lang="pl-PL" sz="1600" dirty="0"/>
              <a:t>4. Władze publiczne wspierają działania obywateli na rzecz ochrony i poprawy stanu środowiska. </a:t>
            </a:r>
            <a:endParaRPr lang="pl-PL" sz="1600" dirty="0" smtClean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7541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18 kwietnia 1985 r. o rybactwie śródlądowym </a:t>
            </a:r>
          </a:p>
          <a:p>
            <a:endParaRPr lang="pl-PL" sz="1600" dirty="0"/>
          </a:p>
          <a:p>
            <a:r>
              <a:rPr lang="pl-PL" sz="1600" b="1" dirty="0"/>
              <a:t>Art. 1. 1. Ustawa określa</a:t>
            </a:r>
            <a:r>
              <a:rPr lang="pl-PL" sz="1600" b="1" dirty="0" smtClean="0"/>
              <a:t>:</a:t>
            </a:r>
          </a:p>
          <a:p>
            <a:endParaRPr lang="pl-PL" sz="1600" b="1" dirty="0"/>
          </a:p>
          <a:p>
            <a:pPr marL="342900" indent="-342900" algn="just">
              <a:buAutoNum type="arabicParenR"/>
            </a:pPr>
            <a:r>
              <a:rPr lang="pl-PL" sz="1600" dirty="0" smtClean="0"/>
              <a:t>zasady </a:t>
            </a:r>
            <a:r>
              <a:rPr lang="pl-PL" sz="1600" dirty="0"/>
              <a:t>i warunki ochrony, chowu, hodowli i połowu ryb </a:t>
            </a:r>
            <a:r>
              <a:rPr lang="pl-PL" sz="1600" dirty="0" smtClean="0"/>
              <a:t>w powierzchniowych </a:t>
            </a:r>
            <a:r>
              <a:rPr lang="pl-PL" sz="1600" dirty="0"/>
              <a:t>wodach śródlądowych, zwanych dalej „wodami”, w wodach znajdujących się w urządzeniach wodnych oraz w obiektach przeznaczonych do chowu lub hodowli </a:t>
            </a:r>
            <a:r>
              <a:rPr lang="pl-PL" sz="1600" dirty="0" smtClean="0"/>
              <a:t>ryb;</a:t>
            </a:r>
          </a:p>
          <a:p>
            <a:endParaRPr lang="pl-PL" sz="1600" dirty="0" smtClean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9114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18 kwietnia 1985 r. o rybactwie śródlądowym </a:t>
            </a:r>
          </a:p>
          <a:p>
            <a:endParaRPr lang="pl-PL" sz="1600" dirty="0"/>
          </a:p>
          <a:p>
            <a:pPr algn="just"/>
            <a:r>
              <a:rPr lang="pl-PL" sz="1600" dirty="0"/>
              <a:t>Art. 2a. Ochronę i odbudowę zasobów ryb w wodach, z wyjątkiem gatunków ryb, które są objęte ochroną na </a:t>
            </a:r>
            <a:r>
              <a:rPr lang="pl-PL" sz="1600" dirty="0" smtClean="0"/>
              <a:t>podstawie </a:t>
            </a:r>
            <a:r>
              <a:rPr lang="pl-PL" sz="1600" dirty="0"/>
              <a:t>przepisów o ochronie przyrody, zapewnia się przez racjonalne gospodarowanie zasobami, w tym podejmowanie </a:t>
            </a:r>
            <a:r>
              <a:rPr lang="pl-PL" sz="1600" dirty="0" smtClean="0"/>
              <a:t>działań </a:t>
            </a:r>
            <a:r>
              <a:rPr lang="pl-PL" sz="1600" dirty="0"/>
              <a:t>służących utrzymaniu, odtworzeniu lub przywróceniu właściwego stanu tych zasobów i relacji przyrodniczych między poszczególnymi ich elementami, zgodnie z zasadami zrównoważonego rozwoju</a:t>
            </a:r>
            <a:r>
              <a:rPr lang="pl-PL" sz="1600" dirty="0" smtClean="0"/>
              <a:t>.</a:t>
            </a:r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Art. 2b. 1. Minister właściwy do spraw rybołówstwa, w celu stworzenia warunków niezbędnych do ochrony i </a:t>
            </a:r>
            <a:r>
              <a:rPr lang="pl-PL" sz="1600" dirty="0" smtClean="0"/>
              <a:t>odbudowy </a:t>
            </a:r>
            <a:r>
              <a:rPr lang="pl-PL" sz="1600" dirty="0"/>
              <a:t>zasobów ryb określonych gatunków, w szczególności w celu odtworzenia żerowisk lub tarlisk ryb, a także </a:t>
            </a:r>
            <a:r>
              <a:rPr lang="pl-PL" sz="1600" dirty="0" smtClean="0"/>
              <a:t>utrzymania </a:t>
            </a:r>
            <a:r>
              <a:rPr lang="pl-PL" sz="1600" dirty="0"/>
              <a:t>lub przywrócenia w wybranych dorzeczach możliwości odbycia tarła i wędrówki ryb, może opracować program ochrony i odbudowy zasobów ryb tych gatunków.</a:t>
            </a:r>
            <a:endParaRPr lang="pl-PL" sz="1600" dirty="0" smtClean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538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/>
              <a:t>USTAWA z dnia 16 kwietnia 2004 r. o ochronie przyrody</a:t>
            </a:r>
          </a:p>
          <a:p>
            <a:endParaRPr lang="pl-PL" sz="1600" dirty="0"/>
          </a:p>
          <a:p>
            <a:pPr algn="just"/>
            <a:r>
              <a:rPr lang="pl-PL" sz="1600" dirty="0"/>
              <a:t>Art. 1. Ustawa określa cele, zasady i formy ochrony przyrody żywej i nieożywionej oraz krajobrazu</a:t>
            </a:r>
            <a:r>
              <a:rPr lang="pl-PL" sz="1600" dirty="0" smtClean="0"/>
              <a:t>.</a:t>
            </a:r>
          </a:p>
          <a:p>
            <a:pPr algn="just"/>
            <a:endParaRPr lang="pl-PL" sz="1600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9868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/>
              <a:t>Prawne aspekty związane z zagrożeniami </a:t>
            </a:r>
            <a:r>
              <a:rPr lang="pl-PL" sz="2400" dirty="0" smtClean="0"/>
              <a:t>środowiska</a:t>
            </a:r>
            <a:endParaRPr lang="pl-PL" sz="2400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229600" cy="685800"/>
          </a:xfrm>
        </p:spPr>
      </p:pic>
      <p:sp>
        <p:nvSpPr>
          <p:cNvPr id="8" name="pole tekstowe 7"/>
          <p:cNvSpPr txBox="1"/>
          <p:nvPr/>
        </p:nvSpPr>
        <p:spPr>
          <a:xfrm>
            <a:off x="683568" y="2276872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u="sng" dirty="0" smtClean="0"/>
              <a:t>USTAWA z dnia 16 kwietnia 2004 r. o ochronie przyrody</a:t>
            </a:r>
          </a:p>
          <a:p>
            <a:endParaRPr lang="pl-PL" sz="1600" dirty="0" smtClean="0"/>
          </a:p>
          <a:p>
            <a:pPr algn="just"/>
            <a:r>
              <a:rPr lang="pl-PL" sz="1600" dirty="0" smtClean="0"/>
              <a:t>Art</a:t>
            </a:r>
            <a:r>
              <a:rPr lang="pl-PL" sz="1600" dirty="0"/>
              <a:t>. 2. 1. Ochrona przyrody, w rozumieniu ustawy, polega na zachowaniu, zrównoważonym użytkowaniu oraz od-nawianiu zasobów, tworów i składników przyrody:</a:t>
            </a:r>
          </a:p>
          <a:p>
            <a:pPr algn="just"/>
            <a:r>
              <a:rPr lang="pl-PL" sz="1600" dirty="0"/>
              <a:t>1) dziko występujących roślin, zwierząt i grzybów;</a:t>
            </a:r>
          </a:p>
          <a:p>
            <a:pPr algn="just"/>
            <a:r>
              <a:rPr lang="pl-PL" sz="1600" dirty="0"/>
              <a:t>2) roślin, zwierząt i grzybów objętych ochroną gatunkową;</a:t>
            </a:r>
          </a:p>
          <a:p>
            <a:pPr algn="just"/>
            <a:r>
              <a:rPr lang="pl-PL" sz="1600" dirty="0"/>
              <a:t>3) zwierząt prowadzących wędrowny tryb życia;</a:t>
            </a:r>
          </a:p>
          <a:p>
            <a:pPr algn="just"/>
            <a:r>
              <a:rPr lang="pl-PL" sz="1600" dirty="0"/>
              <a:t>4) siedlisk przyrodniczych;</a:t>
            </a:r>
          </a:p>
          <a:p>
            <a:pPr algn="just"/>
            <a:r>
              <a:rPr lang="pl-PL" sz="1600" dirty="0"/>
              <a:t>5) siedlisk zagrożonych wyginięciem, rzadkich i chronionych gatunków roślin, zwierząt i grzybów;</a:t>
            </a:r>
          </a:p>
          <a:p>
            <a:pPr algn="just"/>
            <a:r>
              <a:rPr lang="pl-PL" sz="1600" dirty="0"/>
              <a:t>6) tworów przyrody żywej i nieożywionej oraz kopalnych szczątków roślin i zwierząt;</a:t>
            </a:r>
          </a:p>
          <a:p>
            <a:pPr algn="just"/>
            <a:r>
              <a:rPr lang="pl-PL" sz="1600" dirty="0"/>
              <a:t>7) krajobrazu;</a:t>
            </a:r>
          </a:p>
          <a:p>
            <a:pPr algn="just"/>
            <a:r>
              <a:rPr lang="pl-PL" sz="1600" dirty="0"/>
              <a:t>8) zieleni w miastach i wsiach;</a:t>
            </a:r>
          </a:p>
          <a:p>
            <a:pPr algn="just"/>
            <a:r>
              <a:rPr lang="pl-PL" sz="1600" dirty="0"/>
              <a:t>9) </a:t>
            </a:r>
            <a:r>
              <a:rPr lang="pl-PL" sz="1600" dirty="0" err="1"/>
              <a:t>zadrzewień</a:t>
            </a:r>
            <a:r>
              <a:rPr lang="pl-PL" sz="1600" dirty="0" smtClean="0"/>
              <a:t>.</a:t>
            </a:r>
            <a:endParaRPr lang="pl-PL" sz="1600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Poznań, dnia 13.10.2021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6551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4846</TotalTime>
  <Words>2206</Words>
  <Application>Microsoft Office PowerPoint</Application>
  <PresentationFormat>Pokaz na ekranie (4:3)</PresentationFormat>
  <Paragraphs>237</Paragraphs>
  <Slides>29</Slides>
  <Notes>16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Hol</vt:lpstr>
      <vt:lpstr>Prezentacja programu PowerPoint</vt:lpstr>
      <vt:lpstr>Prawne aspekty związane z zagrożeniami środowiska i funkcjonowania platformy monitoringu środowiska</vt:lpstr>
      <vt:lpstr>Prawne aspekty związane z zagrożeniami środowiska</vt:lpstr>
      <vt:lpstr>Prawne aspekty funkcjonowania platformy monitoringu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związane z zagrożeniami środowiska</vt:lpstr>
      <vt:lpstr>Prawne aspekty funkcjonowania platformy monitoringu środowiska</vt:lpstr>
      <vt:lpstr>Prawne aspekty funkcjonowania platformy monitoringu środowiska</vt:lpstr>
      <vt:lpstr>Prawne aspekty funkcjonowania platformy monitoringu środowiska</vt:lpstr>
      <vt:lpstr>Prawne aspekty funkcjonowania platformy monitoringu środowiska</vt:lpstr>
      <vt:lpstr>Prawne aspekty funkcjonowania platformy monitoringu środowiska</vt:lpstr>
      <vt:lpstr>Prawne aspekty funkcjonowania platformy monitoringu środowiska</vt:lpstr>
      <vt:lpstr>Prawne aspekty funkcjonowania platformy monitoringu środowiska</vt:lpstr>
      <vt:lpstr>Prawne aspekty funkcjonowania platformy monitoringu środowiska</vt:lpstr>
      <vt:lpstr>Prawne aspekty funkcjonowania platformy monitoringu środowiska</vt:lpstr>
      <vt:lpstr>Prawne aspekty związane z zagrożeniami środowiska i funkcjonowania platformy monitoringu środowiska  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Ochrona Wód PZW Poznań</dc:creator>
  <cp:lastModifiedBy>Ochrona Wód PZW Poznań</cp:lastModifiedBy>
  <cp:revision>15</cp:revision>
  <dcterms:created xsi:type="dcterms:W3CDTF">2021-10-07T07:01:27Z</dcterms:created>
  <dcterms:modified xsi:type="dcterms:W3CDTF">2021-10-10T15:49:04Z</dcterms:modified>
</cp:coreProperties>
</file>